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7" r:id="rId1"/>
  </p:sldMasterIdLst>
  <p:notesMasterIdLst>
    <p:notesMasterId r:id="rId14"/>
  </p:notesMasterIdLst>
  <p:handoutMasterIdLst>
    <p:handoutMasterId r:id="rId15"/>
  </p:handoutMasterIdLst>
  <p:sldIdLst>
    <p:sldId id="379" r:id="rId2"/>
    <p:sldId id="387" r:id="rId3"/>
    <p:sldId id="392" r:id="rId4"/>
    <p:sldId id="400" r:id="rId5"/>
    <p:sldId id="396" r:id="rId6"/>
    <p:sldId id="389" r:id="rId7"/>
    <p:sldId id="397" r:id="rId8"/>
    <p:sldId id="388" r:id="rId9"/>
    <p:sldId id="399" r:id="rId10"/>
    <p:sldId id="403" r:id="rId11"/>
    <p:sldId id="398" r:id="rId12"/>
    <p:sldId id="393" r:id="rId13"/>
  </p:sldIdLst>
  <p:sldSz cx="9144000" cy="6858000" type="screen4x3"/>
  <p:notesSz cx="7099300" cy="10234613"/>
  <p:custDataLst>
    <p:tags r:id="rId16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710">
          <p15:clr>
            <a:srgbClr val="A4A3A4"/>
          </p15:clr>
        </p15:guide>
        <p15:guide id="3" orient="horz" pos="1117">
          <p15:clr>
            <a:srgbClr val="A4A3A4"/>
          </p15:clr>
        </p15:guide>
        <p15:guide id="4" orient="horz" pos="829">
          <p15:clr>
            <a:srgbClr val="A4A3A4"/>
          </p15:clr>
        </p15:guide>
        <p15:guide id="5" orient="horz" pos="3634">
          <p15:clr>
            <a:srgbClr val="A4A3A4"/>
          </p15:clr>
        </p15:guide>
        <p15:guide id="6" orient="horz" pos="3815">
          <p15:clr>
            <a:srgbClr val="A4A3A4"/>
          </p15:clr>
        </p15:guide>
        <p15:guide id="7" orient="horz" pos="4124">
          <p15:clr>
            <a:srgbClr val="A4A3A4"/>
          </p15:clr>
        </p15:guide>
        <p15:guide id="8" orient="horz" pos="3999">
          <p15:clr>
            <a:srgbClr val="A4A3A4"/>
          </p15:clr>
        </p15:guide>
        <p15:guide id="9" pos="2922">
          <p15:clr>
            <a:srgbClr val="A4A3A4"/>
          </p15:clr>
        </p15:guide>
        <p15:guide id="10" pos="201">
          <p15:clr>
            <a:srgbClr val="A4A3A4"/>
          </p15:clr>
        </p15:guide>
        <p15:guide id="11" pos="5556">
          <p15:clr>
            <a:srgbClr val="A4A3A4"/>
          </p15:clr>
        </p15:guide>
        <p15:guide id="12" pos="2838">
          <p15:clr>
            <a:srgbClr val="A4A3A4"/>
          </p15:clr>
        </p15:guide>
        <p15:guide id="13" pos="1560">
          <p15:clr>
            <a:srgbClr val="A4A3A4"/>
          </p15:clr>
        </p15:guide>
        <p15:guide id="14" pos="1470">
          <p15:clr>
            <a:srgbClr val="A4A3A4"/>
          </p15:clr>
        </p15:guide>
        <p15:guide id="15" pos="4197">
          <p15:clr>
            <a:srgbClr val="A4A3A4"/>
          </p15:clr>
        </p15:guide>
        <p15:guide id="16" pos="42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309">
          <p15:clr>
            <a:srgbClr val="A4A3A4"/>
          </p15:clr>
        </p15:guide>
        <p15:guide id="3" pos="416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27BAB"/>
    <a:srgbClr val="32BF72"/>
    <a:srgbClr val="5E729B"/>
    <a:srgbClr val="666666"/>
    <a:srgbClr val="368F9A"/>
    <a:srgbClr val="64B9E4"/>
    <a:srgbClr val="9F4C97"/>
    <a:srgbClr val="EDA95A"/>
    <a:srgbClr val="FDD167"/>
    <a:srgbClr val="3C7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7" autoAdjust="0"/>
    <p:restoredTop sz="81576" autoAdjust="0"/>
  </p:normalViewPr>
  <p:slideViewPr>
    <p:cSldViewPr snapToGrid="0" snapToObjects="1" showGuides="1">
      <p:cViewPr varScale="1">
        <p:scale>
          <a:sx n="75" d="100"/>
          <a:sy n="75" d="100"/>
        </p:scale>
        <p:origin x="1968" y="66"/>
      </p:cViewPr>
      <p:guideLst>
        <p:guide orient="horz" pos="210"/>
        <p:guide orient="horz" pos="710"/>
        <p:guide orient="horz" pos="1117"/>
        <p:guide orient="horz" pos="829"/>
        <p:guide orient="horz" pos="3634"/>
        <p:guide orient="horz" pos="3815"/>
        <p:guide orient="horz" pos="4124"/>
        <p:guide orient="horz" pos="3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3" d="100"/>
          <a:sy n="93" d="100"/>
        </p:scale>
        <p:origin x="-5484" y="-120"/>
      </p:cViewPr>
      <p:guideLst>
        <p:guide orient="horz" pos="3224"/>
        <p:guide pos="309"/>
        <p:guide pos="4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14.06.2017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56240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477838" y="1012825"/>
            <a:ext cx="6113462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14.06.2017</a:t>
            </a:fld>
            <a:endParaRPr lang="de-DE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51873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14.06.2017</a:t>
            </a:fld>
            <a:endParaRPr lang="de-DE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942002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A1318A50-ECAF-4769-B9C7-D4FCE36EF97E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3979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C573DD48-A23F-4D18-8EEE-017C3D01A1D6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979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endParaRPr lang="de-DE" sz="1200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CAF135D3-3B61-4D5A-A125-2A30B44AC2ED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5228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endParaRPr lang="de-DE" sz="1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CAF135D3-3B61-4D5A-A125-2A30B44AC2ED}" type="datetime1">
              <a:rPr lang="de-DE" smtClean="0"/>
              <a:t>14.06.2017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31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5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Franklin Gothic Book" panose="020B05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916800" y="6360225"/>
            <a:ext cx="2157750" cy="365125"/>
          </a:xfrm>
        </p:spPr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0673" y="6298469"/>
            <a:ext cx="1803327" cy="480887"/>
          </a:xfrm>
          <a:prstGeom prst="rect">
            <a:avLst/>
          </a:prstGeom>
        </p:spPr>
      </p:pic>
      <p:pic>
        <p:nvPicPr>
          <p:cNvPr id="8" name="Grafik 7" descr="PPT_Silhouett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gray">
          <a:xfrm>
            <a:off x="0" y="6000761"/>
            <a:ext cx="9144259" cy="35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 descr="PPT_Logo_INF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748478" y="328591"/>
            <a:ext cx="1727950" cy="539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77790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14.06.2017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17676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14.06.2017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43667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5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dirty="0" smtClean="0"/>
              <a:t>TITELMASTERFORMAT DURCH KLICKEN BEARBEITEN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8815FEB-4FD7-4068-86A3-764BD8FB9BD8}" type="datetime1">
              <a:rPr lang="de-DE" smtClean="0"/>
              <a:pPr/>
              <a:t>14.06.2017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028826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61EDEAC-252C-4188-B9E3-CED9B38824C8}" type="datetime1">
              <a:rPr lang="de-DE" smtClean="0"/>
              <a:pPr/>
              <a:t>14.06.2017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24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white">
          <a:xfrm>
            <a:off x="0" y="0"/>
            <a:ext cx="9144000" cy="6348413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smtClean="0"/>
              <a:t>TITELMASTERFORMAT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latin typeface="Franklin Gothic Book" panose="020B0503020102020204" pitchFamily="34" charset="0"/>
              </a:defRPr>
            </a:lvl1pPr>
            <a:lvl2pPr>
              <a:defRPr sz="2000">
                <a:latin typeface="Franklin Gothic Book" panose="020B0503020102020204" pitchFamily="34" charset="0"/>
              </a:defRPr>
            </a:lvl2pPr>
            <a:lvl3pPr>
              <a:defRPr sz="2000">
                <a:latin typeface="Franklin Gothic Book" panose="020B0503020102020204" pitchFamily="34" charset="0"/>
              </a:defRPr>
            </a:lvl3pPr>
            <a:lvl4pPr>
              <a:defRPr sz="2000">
                <a:latin typeface="Franklin Gothic Book" panose="020B0503020102020204" pitchFamily="34" charset="0"/>
              </a:defRPr>
            </a:lvl4pPr>
            <a:lvl5pPr>
              <a:defRPr sz="20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859200" y="6440412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71B5F043-C5C9-4543-B156-099DED57FF0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1200" y="6403560"/>
            <a:ext cx="1704150" cy="454440"/>
          </a:xfrm>
          <a:prstGeom prst="rect">
            <a:avLst/>
          </a:prstGeom>
        </p:spPr>
      </p:pic>
      <p:pic>
        <p:nvPicPr>
          <p:cNvPr id="9" name="Grafik 8" descr="PPT_Silhouett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gray">
          <a:xfrm>
            <a:off x="0" y="6044096"/>
            <a:ext cx="9144259" cy="359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81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14.06.2017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15076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defRPr sz="2000">
                <a:latin typeface="Franklin Gothic Book" panose="020B0503020102020204" pitchFamily="34" charset="0"/>
              </a:defRPr>
            </a:lvl1pPr>
            <a:lvl2pPr>
              <a:defRPr sz="2000">
                <a:latin typeface="Franklin Gothic Book" panose="020B0503020102020204" pitchFamily="34" charset="0"/>
              </a:defRPr>
            </a:lvl2pPr>
            <a:lvl3pPr>
              <a:defRPr sz="2000">
                <a:latin typeface="Franklin Gothic Book" panose="020B0503020102020204" pitchFamily="34" charset="0"/>
              </a:defRPr>
            </a:lvl3pPr>
            <a:lvl4pPr>
              <a:defRPr sz="2000">
                <a:latin typeface="Franklin Gothic Book" panose="020B0503020102020204" pitchFamily="34" charset="0"/>
              </a:defRPr>
            </a:lvl4pPr>
            <a:lvl5pPr>
              <a:defRPr sz="20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Symbol" panose="05050102010706020507" pitchFamily="18" charset="2"/>
              <a:buChar char="-"/>
              <a:defRPr sz="2000">
                <a:latin typeface="Franklin Gothic Book" panose="020B0503020102020204" pitchFamily="34" charset="0"/>
              </a:defRPr>
            </a:lvl1pPr>
            <a:lvl2pPr>
              <a:buClr>
                <a:schemeClr val="accent4"/>
              </a:buClr>
              <a:defRPr sz="2000">
                <a:latin typeface="Franklin Gothic Book" panose="020B0503020102020204" pitchFamily="34" charset="0"/>
              </a:defRPr>
            </a:lvl2pPr>
            <a:lvl3pPr>
              <a:defRPr sz="2000">
                <a:latin typeface="Franklin Gothic Book" panose="020B0503020102020204" pitchFamily="34" charset="0"/>
              </a:defRPr>
            </a:lvl3pPr>
            <a:lvl4pPr>
              <a:defRPr sz="2000">
                <a:latin typeface="Franklin Gothic Book" panose="020B0503020102020204" pitchFamily="34" charset="0"/>
              </a:defRPr>
            </a:lvl4pPr>
            <a:lvl5pPr>
              <a:defRPr sz="20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E259-8F50-4C72-BA97-131791B27F72}" type="datetime1">
              <a:rPr lang="de-DE" smtClean="0"/>
              <a:pPr/>
              <a:t>14.06.2017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A1891-FA8C-463D-A9E1-6E97ED9952C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5893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14.06.2017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67958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EFE7-5BFF-4DC6-9696-CA676B3B289D}" type="datetime1">
              <a:rPr lang="de-DE" smtClean="0"/>
              <a:pPr/>
              <a:t>14.06.2017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94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C77EA-42BD-4445-BD8C-A3B9FA9CB3EB}" type="datetime1">
              <a:rPr lang="de-DE" smtClean="0"/>
              <a:pPr/>
              <a:t>14.06.2017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113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14.06.2017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784653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14.06.2017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030612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D274-D94F-4ED6-A484-7A37576B4C41}" type="datetime1">
              <a:rPr lang="de-DE" smtClean="0"/>
              <a:pPr/>
              <a:t>14.06.2017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– Streng vertraulich, Vertraulich, Intern –                         Autor / Thema der Präsentation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74D37-AEB9-46CA-B316-7CBCC268AF09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43" y="6413055"/>
            <a:ext cx="2389407" cy="39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1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58" r:id="rId12"/>
    <p:sldLayoutId id="2147483760" r:id="rId13"/>
    <p:sldLayoutId id="2147483761" r:id="rId14"/>
    <p:sldLayoutId id="2147483766" r:id="rId15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C000"/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github.com/jules185/IoT_Hackathon/wiki" TargetMode="External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305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73" name="Rectangle 37"/>
          <p:cNvSpPr>
            <a:spLocks noGrp="1"/>
          </p:cNvSpPr>
          <p:nvPr>
            <p:ph type="ctrTitle"/>
          </p:nvPr>
        </p:nvSpPr>
        <p:spPr>
          <a:xfrm>
            <a:off x="300875" y="2112892"/>
            <a:ext cx="8763000" cy="2585323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de-DE" sz="4000" dirty="0" smtClean="0">
                <a:solidFill>
                  <a:schemeClr val="tx1"/>
                </a:solidFill>
              </a:rPr>
              <a:t>IoT-</a:t>
            </a:r>
            <a:r>
              <a:rPr lang="de-DE" sz="4000" dirty="0" err="1" smtClean="0">
                <a:solidFill>
                  <a:schemeClr val="tx1"/>
                </a:solidFill>
              </a:rPr>
              <a:t>Hackathon</a:t>
            </a:r>
            <a:r>
              <a:rPr lang="de-DE" sz="4000" dirty="0">
                <a:solidFill>
                  <a:schemeClr val="tx1"/>
                </a:solidFill>
              </a:rPr>
              <a:t/>
            </a:r>
            <a:br>
              <a:rPr lang="de-DE" sz="4000" dirty="0">
                <a:solidFill>
                  <a:schemeClr val="tx1"/>
                </a:solidFill>
              </a:rPr>
            </a:br>
            <a:r>
              <a:rPr lang="de-DE" sz="4000" dirty="0" smtClean="0">
                <a:solidFill>
                  <a:schemeClr val="tx1"/>
                </a:solidFill>
              </a:rPr>
              <a:t/>
            </a:r>
            <a:br>
              <a:rPr lang="de-DE" sz="4000" dirty="0" smtClean="0">
                <a:solidFill>
                  <a:schemeClr val="tx1"/>
                </a:solidFill>
              </a:rPr>
            </a:br>
            <a:r>
              <a:rPr lang="de-DE" sz="3200" dirty="0" err="1" smtClean="0">
                <a:solidFill>
                  <a:schemeClr val="tx1"/>
                </a:solidFill>
              </a:rPr>
              <a:t>StayFocussed</a:t>
            </a:r>
            <a:r>
              <a:rPr lang="de-DE" sz="3200" dirty="0" smtClean="0">
                <a:solidFill>
                  <a:schemeClr val="tx1"/>
                </a:solidFill>
              </a:rPr>
              <a:t/>
            </a:r>
            <a:br>
              <a:rPr lang="de-DE" sz="3200" dirty="0" smtClean="0">
                <a:solidFill>
                  <a:schemeClr val="tx1"/>
                </a:solidFill>
              </a:rPr>
            </a:br>
            <a:r>
              <a:rPr lang="de-DE" sz="3200" dirty="0">
                <a:solidFill>
                  <a:schemeClr val="tx1"/>
                </a:solidFill>
              </a:rPr>
              <a:t/>
            </a:r>
            <a:br>
              <a:rPr lang="de-DE" sz="3200" dirty="0">
                <a:solidFill>
                  <a:schemeClr val="tx1"/>
                </a:solidFill>
              </a:rPr>
            </a:br>
            <a:r>
              <a:rPr lang="de-DE" sz="2000" dirty="0" smtClean="0">
                <a:solidFill>
                  <a:schemeClr val="tx1"/>
                </a:solidFill>
              </a:rPr>
              <a:t>Jutta Degele, Sascha Krauß, Julia Hain, Manh Phi Nguyen</a:t>
            </a:r>
            <a:br>
              <a:rPr lang="de-DE" sz="2000" dirty="0" smtClean="0">
                <a:solidFill>
                  <a:schemeClr val="tx1"/>
                </a:solidFill>
              </a:rPr>
            </a:br>
            <a:r>
              <a:rPr lang="de-DE" sz="2000" dirty="0" err="1" smtClean="0">
                <a:solidFill>
                  <a:schemeClr val="tx1"/>
                </a:solidFill>
              </a:rPr>
              <a:t>GitHub</a:t>
            </a:r>
            <a:r>
              <a:rPr lang="de-DE" sz="2000" dirty="0">
                <a:solidFill>
                  <a:schemeClr val="tx1"/>
                </a:solidFill>
              </a:rPr>
              <a:t> Repository: </a:t>
            </a:r>
            <a:r>
              <a:rPr lang="de-DE" sz="2000" dirty="0">
                <a:solidFill>
                  <a:schemeClr val="tx1"/>
                </a:solidFill>
                <a:hlinkClick r:id="rId7"/>
              </a:rPr>
              <a:t>https://</a:t>
            </a:r>
            <a:r>
              <a:rPr lang="de-DE" sz="2000" dirty="0" smtClean="0">
                <a:solidFill>
                  <a:schemeClr val="tx1"/>
                </a:solidFill>
                <a:hlinkClick r:id="rId7"/>
              </a:rPr>
              <a:t>github.com/jules185/IoT_Hackathon/wiki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4374" name="Rectangle 38"/>
          <p:cNvSpPr>
            <a:spLocks noGrp="1"/>
          </p:cNvSpPr>
          <p:nvPr>
            <p:ph type="subTitle" idx="1"/>
          </p:nvPr>
        </p:nvSpPr>
        <p:spPr>
          <a:xfrm>
            <a:off x="304800" y="5412320"/>
            <a:ext cx="8496300" cy="332399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de-DE" dirty="0" smtClean="0"/>
              <a:t>Internet of Things, Prof. </a:t>
            </a:r>
            <a:r>
              <a:rPr lang="de-DE" dirty="0" smtClean="0"/>
              <a:t>Dr. Christian Decker</a:t>
            </a:r>
            <a:r>
              <a:rPr lang="de-DE" dirty="0" smtClean="0"/>
              <a:t>, 13.06.2017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173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66753"/>
            <a:ext cx="7886700" cy="37102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11500" dirty="0" smtClean="0"/>
              <a:t>DEMO</a:t>
            </a:r>
            <a:endParaRPr lang="en-US" sz="1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849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55" y="-225856"/>
            <a:ext cx="7886700" cy="1325563"/>
          </a:xfrm>
        </p:spPr>
        <p:txBody>
          <a:bodyPr/>
          <a:lstStyle/>
          <a:p>
            <a:r>
              <a:rPr lang="de-DE" dirty="0" smtClean="0"/>
              <a:t>Student Access </a:t>
            </a:r>
            <a:r>
              <a:rPr lang="de-DE" dirty="0" err="1" smtClean="0"/>
              <a:t>StayFocussed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Rectangle 4"/>
          <p:cNvSpPr/>
          <p:nvPr/>
        </p:nvSpPr>
        <p:spPr>
          <a:xfrm>
            <a:off x="443340" y="837932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88126" y="837930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94830" y="825653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4130" name="Picture 2" descr="https://lh6.googleusercontent.com/HcoNAfcVx9W3vxn66s0BFGpCt-oPwku2V_L0_dx_XeWzyr5xpzxlEQLyBrFJ7VFLL6wPdmdKG50WCVPguywWNDD1xHbgyqGZ3Kx0gTotg2hSNRl5Pk8Heh4PH4nXnqY7L8GcLtm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25" y="963717"/>
            <a:ext cx="15144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3971" y="2769828"/>
            <a:ext cx="18554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1. Scan </a:t>
            </a:r>
            <a:r>
              <a:rPr lang="de-DE" dirty="0" smtClean="0">
                <a:solidFill>
                  <a:srgbClr val="427BAB"/>
                </a:solidFill>
              </a:rPr>
              <a:t>QR Code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visit</a:t>
            </a:r>
            <a:r>
              <a:rPr lang="de-DE" dirty="0" smtClean="0"/>
              <a:t> </a:t>
            </a:r>
            <a:r>
              <a:rPr lang="en-US" dirty="0">
                <a:solidFill>
                  <a:srgbClr val="427BAB"/>
                </a:solidFill>
              </a:rPr>
              <a:t>https://telegram.me/stayfocussed_bot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45803" y="2728421"/>
            <a:ext cx="1971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</a:t>
            </a:r>
            <a:r>
              <a:rPr lang="de-DE" dirty="0" smtClean="0"/>
              <a:t>. Open in </a:t>
            </a:r>
            <a:r>
              <a:rPr lang="de-DE" dirty="0" err="1" smtClean="0">
                <a:solidFill>
                  <a:srgbClr val="427BAB"/>
                </a:solidFill>
              </a:rPr>
              <a:t>Telegram</a:t>
            </a:r>
            <a:endParaRPr lang="en-US" dirty="0">
              <a:solidFill>
                <a:srgbClr val="427BA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28717" y="828117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451108" y="2755523"/>
            <a:ext cx="194507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3. On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visit</a:t>
            </a:r>
            <a:r>
              <a:rPr lang="de-DE" dirty="0" smtClean="0"/>
              <a:t> </a:t>
            </a:r>
            <a:r>
              <a:rPr lang="de-DE" dirty="0" err="1" smtClean="0"/>
              <a:t>click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27BAB"/>
                </a:solidFill>
              </a:rPr>
              <a:t>Start</a:t>
            </a:r>
            <a:r>
              <a:rPr lang="de-DE" dirty="0" smtClean="0"/>
              <a:t>“ </a:t>
            </a:r>
            <a:r>
              <a:rPr lang="de-DE" dirty="0" err="1" smtClean="0"/>
              <a:t>and</a:t>
            </a:r>
            <a:r>
              <a:rPr lang="de-DE" dirty="0" smtClean="0"/>
              <a:t> send </a:t>
            </a:r>
            <a:r>
              <a:rPr lang="de-DE" dirty="0" smtClean="0">
                <a:solidFill>
                  <a:srgbClr val="427BAB"/>
                </a:solidFill>
              </a:rPr>
              <a:t>/</a:t>
            </a:r>
            <a:r>
              <a:rPr lang="de-DE" dirty="0" err="1" smtClean="0">
                <a:solidFill>
                  <a:srgbClr val="427BAB"/>
                </a:solidFill>
              </a:rPr>
              <a:t>register</a:t>
            </a:r>
            <a:r>
              <a:rPr lang="de-DE" dirty="0" smtClean="0">
                <a:solidFill>
                  <a:srgbClr val="427BAB"/>
                </a:solidFill>
              </a:rPr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StayFocussedBot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register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39068" y="2718608"/>
            <a:ext cx="1945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4. Request </a:t>
            </a:r>
            <a:r>
              <a:rPr lang="de-DE" dirty="0" smtClean="0">
                <a:solidFill>
                  <a:srgbClr val="427BAB"/>
                </a:solidFill>
              </a:rPr>
              <a:t>/break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message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r>
              <a:rPr lang="de-DE" dirty="0" smtClean="0"/>
              <a:t> break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endParaRPr lang="en-US" dirty="0"/>
          </a:p>
        </p:txBody>
      </p:sp>
      <p:pic>
        <p:nvPicPr>
          <p:cNvPr id="304132" name="Picture 4" descr="Bildergebnis für telegram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96" y="1112523"/>
            <a:ext cx="1192306" cy="119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68702" y="4473867"/>
            <a:ext cx="771889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 smtClean="0"/>
              <a:t>Don`t</a:t>
            </a:r>
            <a:r>
              <a:rPr lang="de-DE" u="sng" dirty="0" smtClean="0"/>
              <a:t> </a:t>
            </a:r>
            <a:r>
              <a:rPr lang="de-DE" u="sng" dirty="0" err="1" smtClean="0"/>
              <a:t>have</a:t>
            </a:r>
            <a:r>
              <a:rPr lang="de-DE" u="sng" dirty="0" smtClean="0"/>
              <a:t> </a:t>
            </a:r>
            <a:r>
              <a:rPr lang="de-DE" u="sng" dirty="0" err="1" smtClean="0"/>
              <a:t>Telegram</a:t>
            </a:r>
            <a:r>
              <a:rPr lang="de-DE" u="sng" dirty="0" smtClean="0"/>
              <a:t>? </a:t>
            </a:r>
            <a:r>
              <a:rPr lang="de-DE" u="sng" dirty="0" err="1" smtClean="0"/>
              <a:t>Use</a:t>
            </a:r>
            <a:r>
              <a:rPr lang="de-DE" u="sng" dirty="0" smtClean="0"/>
              <a:t> </a:t>
            </a:r>
            <a:r>
              <a:rPr lang="de-DE" u="sng" dirty="0" err="1" smtClean="0"/>
              <a:t>our</a:t>
            </a:r>
            <a:r>
              <a:rPr lang="de-DE" u="sng" dirty="0" smtClean="0"/>
              <a:t> </a:t>
            </a:r>
            <a:r>
              <a:rPr lang="de-DE" b="1" u="sng" dirty="0" smtClean="0"/>
              <a:t>Webpage</a:t>
            </a:r>
            <a:r>
              <a:rPr lang="de-DE" u="sng" dirty="0" smtClean="0"/>
              <a:t> …</a:t>
            </a:r>
          </a:p>
          <a:p>
            <a:endParaRPr lang="de-DE" u="sng" dirty="0"/>
          </a:p>
          <a:p>
            <a:r>
              <a:rPr lang="de-DE" dirty="0" smtClean="0"/>
              <a:t>Scan </a:t>
            </a:r>
            <a:r>
              <a:rPr lang="de-DE" dirty="0">
                <a:solidFill>
                  <a:srgbClr val="427BAB"/>
                </a:solidFill>
              </a:rPr>
              <a:t>QR Code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visit</a:t>
            </a:r>
            <a:r>
              <a:rPr lang="de-DE" dirty="0"/>
              <a:t> </a:t>
            </a:r>
            <a:endParaRPr lang="de-DE" dirty="0" smtClean="0"/>
          </a:p>
          <a:p>
            <a:r>
              <a:rPr lang="en-US" dirty="0" smtClean="0">
                <a:solidFill>
                  <a:srgbClr val="427BAB"/>
                </a:solidFill>
              </a:rPr>
              <a:t>https</a:t>
            </a:r>
            <a:r>
              <a:rPr lang="en-US" dirty="0">
                <a:solidFill>
                  <a:srgbClr val="427BAB"/>
                </a:solidFill>
              </a:rPr>
              <a:t>://telegram.me/stayfocussed_bot</a:t>
            </a:r>
          </a:p>
        </p:txBody>
      </p:sp>
      <p:grpSp>
        <p:nvGrpSpPr>
          <p:cNvPr id="16" name="Group 15"/>
          <p:cNvGrpSpPr/>
          <p:nvPr/>
        </p:nvGrpSpPr>
        <p:grpSpPr>
          <a:xfrm rot="1919119">
            <a:off x="4667636" y="796309"/>
            <a:ext cx="1758824" cy="1795499"/>
            <a:chOff x="5369717" y="1066972"/>
            <a:chExt cx="2564189" cy="31735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7589" y="1446586"/>
              <a:ext cx="1228444" cy="2183902"/>
            </a:xfrm>
            <a:prstGeom prst="rect">
              <a:avLst/>
            </a:prstGeom>
          </p:spPr>
        </p:pic>
        <p:pic>
          <p:nvPicPr>
            <p:cNvPr id="304136" name="Picture 8" descr="Bildergebnis für smartphone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17" y="1066972"/>
              <a:ext cx="2564189" cy="3173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Oval 16"/>
          <p:cNvSpPr/>
          <p:nvPr/>
        </p:nvSpPr>
        <p:spPr>
          <a:xfrm rot="1763371">
            <a:off x="5041444" y="1998146"/>
            <a:ext cx="528918" cy="33052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t="11150" r="57102" b="45826"/>
          <a:stretch/>
        </p:blipFill>
        <p:spPr>
          <a:xfrm>
            <a:off x="6865522" y="1433709"/>
            <a:ext cx="1492436" cy="57448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266165" y="4513348"/>
            <a:ext cx="1581566" cy="15817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4138" name="Picture 10" descr="Vorschau Ihres QR Cod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877" y="4577158"/>
            <a:ext cx="1412966" cy="141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21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5431692" y="4196863"/>
            <a:ext cx="836247" cy="625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37"/>
          <p:cNvSpPr txBox="1">
            <a:spLocks/>
          </p:cNvSpPr>
          <p:nvPr/>
        </p:nvSpPr>
        <p:spPr>
          <a:xfrm>
            <a:off x="300875" y="1942771"/>
            <a:ext cx="8763000" cy="25853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C000"/>
                </a:solidFill>
                <a:latin typeface="Franklin Gothic Demi" panose="020B0703020102020204" pitchFamily="34" charset="0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</a:pPr>
            <a:r>
              <a:rPr lang="de-DE" sz="3200" dirty="0" smtClean="0">
                <a:solidFill>
                  <a:schemeClr val="tx1"/>
                </a:solidFill>
              </a:rPr>
              <a:t>	</a:t>
            </a:r>
            <a:r>
              <a:rPr lang="de-DE" sz="3200" dirty="0" err="1" smtClean="0">
                <a:solidFill>
                  <a:schemeClr val="tx1"/>
                </a:solidFill>
              </a:rPr>
              <a:t>Thank</a:t>
            </a:r>
            <a:r>
              <a:rPr lang="de-DE" sz="3200" dirty="0" smtClean="0">
                <a:solidFill>
                  <a:schemeClr val="tx1"/>
                </a:solidFill>
              </a:rPr>
              <a:t> </a:t>
            </a:r>
            <a:r>
              <a:rPr lang="de-DE" sz="3200" dirty="0" err="1" smtClean="0">
                <a:solidFill>
                  <a:schemeClr val="tx1"/>
                </a:solidFill>
              </a:rPr>
              <a:t>you</a:t>
            </a:r>
            <a:r>
              <a:rPr lang="de-DE" sz="3200" dirty="0" smtClean="0">
                <a:solidFill>
                  <a:schemeClr val="tx1"/>
                </a:solidFill>
              </a:rPr>
              <a:t>!</a:t>
            </a:r>
            <a:endParaRPr lang="de-D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85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</a:t>
            </a:r>
            <a:r>
              <a:rPr lang="de-DE" dirty="0"/>
              <a:t>G</a:t>
            </a:r>
            <a:r>
              <a:rPr lang="de-DE" dirty="0" smtClean="0"/>
              <a:t>oal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Develop </a:t>
            </a:r>
            <a:r>
              <a:rPr lang="en-US" sz="2400" b="1" dirty="0" smtClean="0"/>
              <a:t>a </a:t>
            </a:r>
            <a:r>
              <a:rPr lang="en-US" sz="2400" b="1" dirty="0"/>
              <a:t>service enabling improved concentration </a:t>
            </a:r>
            <a:r>
              <a:rPr lang="en-US" sz="2400" dirty="0"/>
              <a:t>during lectures, more flexible </a:t>
            </a:r>
            <a:r>
              <a:rPr lang="en-US" sz="2400" b="1" dirty="0"/>
              <a:t>scheduling of breaks</a:t>
            </a:r>
            <a:r>
              <a:rPr lang="en-US" sz="2400" dirty="0"/>
              <a:t>, enhanced </a:t>
            </a:r>
            <a:r>
              <a:rPr lang="en-US" sz="2400" b="1" dirty="0"/>
              <a:t>productivity</a:t>
            </a:r>
            <a:r>
              <a:rPr lang="en-US" sz="2400" dirty="0"/>
              <a:t>, </a:t>
            </a:r>
            <a:r>
              <a:rPr lang="en-US" sz="2400" b="1" dirty="0"/>
              <a:t>unified break </a:t>
            </a:r>
            <a:r>
              <a:rPr lang="en-US" sz="2400" b="1" dirty="0" smtClean="0"/>
              <a:t>starts </a:t>
            </a:r>
            <a:r>
              <a:rPr lang="en-US" sz="2400" dirty="0"/>
              <a:t>and </a:t>
            </a:r>
            <a:r>
              <a:rPr lang="en-US" sz="2400" b="1" dirty="0" smtClean="0"/>
              <a:t>ends.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 smtClean="0"/>
              <a:t>The service should be </a:t>
            </a:r>
            <a:r>
              <a:rPr lang="en-US" sz="2400" b="1" dirty="0" smtClean="0"/>
              <a:t>based on human</a:t>
            </a:r>
            <a:r>
              <a:rPr lang="en-US" sz="2400" dirty="0" smtClean="0"/>
              <a:t> and </a:t>
            </a:r>
            <a:r>
              <a:rPr lang="en-US" sz="2400" b="1" dirty="0" smtClean="0"/>
              <a:t>sensor input </a:t>
            </a:r>
            <a:r>
              <a:rPr lang="en-US" sz="2400" dirty="0" smtClean="0"/>
              <a:t>and should give </a:t>
            </a:r>
            <a:r>
              <a:rPr lang="en-US" sz="2400" b="1" dirty="0" smtClean="0"/>
              <a:t>break</a:t>
            </a:r>
            <a:r>
              <a:rPr lang="en-US" sz="2400" dirty="0" smtClean="0"/>
              <a:t> and other </a:t>
            </a:r>
            <a:r>
              <a:rPr lang="en-US" sz="2400" b="1" dirty="0" smtClean="0"/>
              <a:t>recommendations</a:t>
            </a:r>
            <a:r>
              <a:rPr lang="en-US" sz="2400" dirty="0" smtClean="0"/>
              <a:t> to the lecturer.</a:t>
            </a:r>
            <a:r>
              <a:rPr lang="en-US" sz="2400" dirty="0"/>
              <a:t/>
            </a:r>
            <a:br>
              <a:rPr lang="en-US" sz="2400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150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Value Proposition Design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305154" name="Picture 2" descr="https://lh5.googleusercontent.com/1dMgIXgef9eoE3vm_DZ5AUL5DBOJvE4yy1uiKRtJAdkkpk1rIBJ1NnAil2VuiQck60AdNXyxN5VUhfwF6RyDQ7KhACXp0-bCE8nVFF0lYKxYiHotvySbWVIObtNizFQgg5dT-01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29" y="1211262"/>
            <a:ext cx="8385277" cy="470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48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Viable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307202" name="Picture 2" descr="Bildergebnis für brightness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192" y="1258834"/>
            <a:ext cx="1014133" cy="1014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06" name="Picture 6" descr="Bildergebnis für webp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388" y="4604320"/>
            <a:ext cx="1345592" cy="134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08" name="Picture 8" descr="Bildergebnis für score icon"/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469" y="2667618"/>
            <a:ext cx="2136012" cy="117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10" name="Picture 10" descr="Bildergebnis für co2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263" y="2168297"/>
            <a:ext cx="1158688" cy="11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14" name="Picture 14" descr="Bildergebnis für telegram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37" y="3496721"/>
            <a:ext cx="1077539" cy="1077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3016460" y="3074754"/>
            <a:ext cx="385482" cy="3919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993008" y="3074755"/>
            <a:ext cx="385482" cy="3919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4" descr="Bildergebnis für telegram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916" y="1443698"/>
            <a:ext cx="785330" cy="78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16" name="Picture 16" descr="Bildergebnis für lampe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999" y="2913582"/>
            <a:ext cx="952776" cy="95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Bildergebnis für webpage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785" y="4604320"/>
            <a:ext cx="1345592" cy="134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20113" y="3866374"/>
            <a:ext cx="2138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000" b="1" dirty="0" smtClean="0"/>
              <a:t>Break Scoring +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000" b="1" dirty="0" smtClean="0"/>
              <a:t>Suggestion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063613" y="3903967"/>
            <a:ext cx="1728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Traffic Light Status</a:t>
            </a:r>
            <a:endParaRPr 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916600" y="5730948"/>
            <a:ext cx="2120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Home </a:t>
            </a:r>
            <a:r>
              <a:rPr lang="de-DE" sz="2000" b="1" dirty="0" err="1"/>
              <a:t>A</a:t>
            </a:r>
            <a:r>
              <a:rPr lang="de-DE" sz="2000" b="1" dirty="0" err="1" smtClean="0"/>
              <a:t>ssitant</a:t>
            </a:r>
            <a:r>
              <a:rPr lang="de-DE" sz="2000" b="1" dirty="0" smtClean="0"/>
              <a:t> Dashboard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298672" y="5742414"/>
            <a:ext cx="24214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Student Webpage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09945" y="4620636"/>
            <a:ext cx="1492382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/>
              <a:t>Telegram</a:t>
            </a:r>
            <a:r>
              <a:rPr lang="de-DE" sz="2000" b="1" dirty="0" smtClean="0"/>
              <a:t> Bot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185749" y="2241540"/>
            <a:ext cx="1492382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/>
              <a:t>Telegram</a:t>
            </a:r>
            <a:r>
              <a:rPr lang="de-DE" sz="2000" b="1" dirty="0" smtClean="0"/>
              <a:t> Bot</a:t>
            </a:r>
            <a:endParaRPr lang="en-US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03046" y="3165413"/>
            <a:ext cx="15811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CO2 Sensor</a:t>
            </a:r>
            <a:endParaRPr 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767697" y="2189177"/>
            <a:ext cx="15811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Brightness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1966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Business Model </a:t>
            </a:r>
            <a:r>
              <a:rPr lang="de-DE" dirty="0" err="1" smtClean="0"/>
              <a:t>Canvas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5</a:t>
            </a:fld>
            <a:endParaRPr lang="de-DE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97085"/>
              </p:ext>
            </p:extLst>
          </p:nvPr>
        </p:nvGraphicFramePr>
        <p:xfrm>
          <a:off x="961533" y="1351800"/>
          <a:ext cx="7752845" cy="4824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" name="Document" r:id="rId3" imgW="9289457" imgH="6175932" progId="Word.Document.12">
                  <p:embed/>
                </p:oleObj>
              </mc:Choice>
              <mc:Fallback>
                <p:oleObj name="Document" r:id="rId3" imgW="9289457" imgH="61759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1533" y="1351800"/>
                        <a:ext cx="7752845" cy="48248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421260" y="1351799"/>
            <a:ext cx="388463" cy="466351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 smtClean="0"/>
              <a:t>BUSINESS MODEL CANVAS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61533" y="1513440"/>
            <a:ext cx="18444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HHZ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Reutlingen University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de-DE" sz="1000" dirty="0" smtClean="0"/>
              <a:t>Other </a:t>
            </a:r>
            <a:r>
              <a:rPr lang="de-DE" sz="1000" dirty="0" err="1" smtClean="0"/>
              <a:t>universities</a:t>
            </a:r>
            <a:endParaRPr lang="de-DE" sz="1000" dirty="0" smtClean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de-DE" sz="1000" dirty="0" err="1" smtClean="0"/>
              <a:t>Lecturers</a:t>
            </a:r>
            <a:endParaRPr lang="en-US" sz="1000" dirty="0"/>
          </a:p>
          <a:p>
            <a:pPr marL="99450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515967" y="1513440"/>
            <a:ext cx="15375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 smtClean="0"/>
              <a:t>Aggregate </a:t>
            </a:r>
            <a:r>
              <a:rPr lang="en-US" sz="1000" dirty="0"/>
              <a:t>sensor  </a:t>
            </a:r>
            <a:r>
              <a:rPr lang="en-US" sz="1000" dirty="0" smtClean="0"/>
              <a:t> information</a:t>
            </a:r>
            <a:endParaRPr lang="en-US" sz="1000" dirty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 smtClean="0"/>
              <a:t>Make </a:t>
            </a:r>
            <a:r>
              <a:rPr lang="en-US" sz="1000" dirty="0"/>
              <a:t>suggestions to enhance learning process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 smtClean="0"/>
              <a:t>Calculate Score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5967" y="3136420"/>
            <a:ext cx="15375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 smtClean="0"/>
              <a:t>Raspberry </a:t>
            </a:r>
            <a:r>
              <a:rPr lang="en-US" sz="1000" dirty="0"/>
              <a:t>Pi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 smtClean="0"/>
              <a:t>Arduino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 smtClean="0"/>
              <a:t>Website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de-DE" sz="1000" dirty="0" err="1" smtClean="0"/>
              <a:t>Telegram</a:t>
            </a:r>
            <a:r>
              <a:rPr lang="de-DE" sz="1000" dirty="0" smtClean="0"/>
              <a:t> Bot</a:t>
            </a:r>
            <a:endParaRPr lang="en-US" sz="1000" dirty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Home Assistant Dashboard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S</a:t>
            </a:r>
            <a:r>
              <a:rPr lang="en-US" sz="1000" dirty="0" smtClean="0"/>
              <a:t>coring </a:t>
            </a:r>
            <a:r>
              <a:rPr lang="en-US" sz="1000" dirty="0"/>
              <a:t>algorithm 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S</a:t>
            </a:r>
            <a:r>
              <a:rPr lang="en-US" sz="1000" dirty="0" smtClean="0"/>
              <a:t>ensor </a:t>
            </a:r>
            <a:r>
              <a:rPr lang="en-US" sz="1000" dirty="0"/>
              <a:t>network</a:t>
            </a:r>
          </a:p>
          <a:p>
            <a:pPr marL="99450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1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613913" y="3136420"/>
            <a:ext cx="15375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Website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Dashboard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de-DE" sz="1000" dirty="0" err="1" smtClean="0"/>
              <a:t>Telegram</a:t>
            </a:r>
            <a:r>
              <a:rPr lang="de-DE" sz="1000" dirty="0" smtClean="0"/>
              <a:t> Bot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5613913" y="1513440"/>
            <a:ext cx="15375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Online (GIT)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Relax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Word-of-Mouth-Marketing</a:t>
            </a:r>
          </a:p>
          <a:p>
            <a:pPr marL="99450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1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060975" y="1513439"/>
            <a:ext cx="15375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More alert students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Better break scheduling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Improvement of work atmosphere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M</a:t>
            </a:r>
            <a:r>
              <a:rPr lang="en-US" sz="1000" dirty="0" smtClean="0"/>
              <a:t>easurement </a:t>
            </a:r>
            <a:r>
              <a:rPr lang="en-US" sz="1000" dirty="0"/>
              <a:t>of </a:t>
            </a:r>
            <a:r>
              <a:rPr lang="en-US" sz="1000" dirty="0" smtClean="0"/>
              <a:t>environmental </a:t>
            </a:r>
            <a:r>
              <a:rPr lang="en-US" sz="1000" dirty="0"/>
              <a:t>conditions and </a:t>
            </a:r>
            <a:r>
              <a:rPr lang="en-US" sz="1000" dirty="0" smtClean="0"/>
              <a:t>students </a:t>
            </a:r>
            <a:r>
              <a:rPr lang="en-US" sz="1000" dirty="0"/>
              <a:t>mode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S</a:t>
            </a:r>
            <a:r>
              <a:rPr lang="en-US" sz="1000" dirty="0" smtClean="0"/>
              <a:t>uggest </a:t>
            </a:r>
            <a:r>
              <a:rPr lang="en-US" sz="1000" dirty="0"/>
              <a:t>breaks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S</a:t>
            </a:r>
            <a:r>
              <a:rPr lang="en-US" sz="1000" dirty="0" smtClean="0"/>
              <a:t>uggestions </a:t>
            </a:r>
            <a:r>
              <a:rPr lang="en-US" sz="1000" dirty="0"/>
              <a:t>of further </a:t>
            </a:r>
            <a:r>
              <a:rPr lang="en-US" sz="1000" dirty="0" smtClean="0"/>
              <a:t>measures </a:t>
            </a:r>
            <a:r>
              <a:rPr lang="en-US" sz="1000" dirty="0"/>
              <a:t>for increased concentration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N</a:t>
            </a:r>
            <a:r>
              <a:rPr lang="en-US" sz="1000" dirty="0" smtClean="0"/>
              <a:t>otification </a:t>
            </a:r>
            <a:r>
              <a:rPr lang="en-US" sz="1000" dirty="0"/>
              <a:t>when break ends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I</a:t>
            </a:r>
            <a:r>
              <a:rPr lang="en-US" sz="1000" dirty="0" smtClean="0"/>
              <a:t>mage </a:t>
            </a:r>
            <a:r>
              <a:rPr lang="en-US" sz="1000" dirty="0"/>
              <a:t>improvement for university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62887" y="1513438"/>
            <a:ext cx="1537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Students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Professors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Academic </a:t>
            </a:r>
            <a:r>
              <a:rPr lang="en-US" sz="1000" dirty="0" smtClean="0"/>
              <a:t>workers</a:t>
            </a:r>
            <a:endParaRPr lang="en-US" sz="1000" dirty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Visitors of HHZ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518" y="4613748"/>
            <a:ext cx="3822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Power bill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Cost of HW </a:t>
            </a:r>
            <a:r>
              <a:rPr lang="en-US" sz="1000" dirty="0" smtClean="0"/>
              <a:t>infrastructure</a:t>
            </a:r>
            <a:endParaRPr lang="en-US" sz="1000" dirty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Network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Website </a:t>
            </a:r>
            <a:r>
              <a:rPr lang="en-US" sz="1000" dirty="0" smtClean="0"/>
              <a:t>hosting</a:t>
            </a:r>
            <a:endParaRPr lang="en-US" sz="1000" dirty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Maintenance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Sensor i</a:t>
            </a:r>
            <a:r>
              <a:rPr lang="en-US" sz="1000" dirty="0" smtClean="0"/>
              <a:t>nstallation</a:t>
            </a:r>
            <a:endParaRPr lang="en-US" sz="1000" dirty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Setup and a</a:t>
            </a:r>
            <a:r>
              <a:rPr lang="en-US" sz="1000" dirty="0" smtClean="0"/>
              <a:t>dministration </a:t>
            </a:r>
            <a:r>
              <a:rPr lang="en-US" sz="1000" dirty="0"/>
              <a:t>of </a:t>
            </a:r>
            <a:r>
              <a:rPr lang="en-US" sz="1000" dirty="0" smtClean="0"/>
              <a:t>lecturer accounts</a:t>
            </a:r>
            <a:endParaRPr lang="en-US" sz="1000" dirty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4847948" y="4677092"/>
            <a:ext cx="38224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B</a:t>
            </a:r>
            <a:r>
              <a:rPr lang="en-US" sz="1000" dirty="0" smtClean="0"/>
              <a:t>etter </a:t>
            </a:r>
            <a:r>
              <a:rPr lang="en-US" sz="1000" dirty="0"/>
              <a:t>image for HHZ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Marketing opportunity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Advertising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Licensing</a:t>
            </a:r>
          </a:p>
          <a:p>
            <a:pPr marL="99450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34435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09" y="1385116"/>
            <a:ext cx="7407264" cy="437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6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Scoring </a:t>
            </a:r>
            <a:r>
              <a:rPr lang="de-DE" dirty="0" err="1" smtClean="0"/>
              <a:t>and</a:t>
            </a:r>
            <a:r>
              <a:rPr lang="de-DE" dirty="0" smtClean="0"/>
              <a:t>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2" y="1378400"/>
            <a:ext cx="7362825" cy="47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0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1636" y="199488"/>
            <a:ext cx="7886700" cy="1325563"/>
          </a:xfrm>
        </p:spPr>
        <p:txBody>
          <a:bodyPr/>
          <a:lstStyle/>
          <a:p>
            <a:r>
              <a:rPr lang="de-DE" dirty="0" smtClean="0"/>
              <a:t>Service Design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279745" y="1595552"/>
            <a:ext cx="4027940" cy="19025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39035" y="1568166"/>
            <a:ext cx="4057801" cy="191827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45" y="1595552"/>
            <a:ext cx="4027940" cy="190255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91497" y="3972785"/>
            <a:ext cx="4027940" cy="1922421"/>
            <a:chOff x="291497" y="3857946"/>
            <a:chExt cx="4027940" cy="1922421"/>
          </a:xfrm>
        </p:grpSpPr>
        <p:sp>
          <p:nvSpPr>
            <p:cNvPr id="8" name="Rectangle 7"/>
            <p:cNvSpPr/>
            <p:nvPr/>
          </p:nvSpPr>
          <p:spPr>
            <a:xfrm>
              <a:off x="291497" y="3857946"/>
              <a:ext cx="4027940" cy="1922421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136" y="3859976"/>
              <a:ext cx="3990549" cy="191006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22555" y="1245001"/>
            <a:ext cx="35798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Student Webpage – Break Button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893903" y="1918276"/>
            <a:ext cx="1758824" cy="1795499"/>
            <a:chOff x="3235934" y="2167681"/>
            <a:chExt cx="1758824" cy="17954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44852">
              <a:off x="3672014" y="2318732"/>
              <a:ext cx="871887" cy="1550021"/>
            </a:xfrm>
            <a:prstGeom prst="rect">
              <a:avLst/>
            </a:prstGeom>
          </p:spPr>
        </p:pic>
        <p:pic>
          <p:nvPicPr>
            <p:cNvPr id="13" name="Picture 8" descr="Bildergebnis für smartphone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119">
              <a:off x="3235934" y="2167681"/>
              <a:ext cx="1758824" cy="1795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3115060" y="4683340"/>
            <a:ext cx="1644849" cy="1643211"/>
            <a:chOff x="3428274" y="4497943"/>
            <a:chExt cx="1758824" cy="17954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14552">
              <a:off x="3910304" y="4642398"/>
              <a:ext cx="825735" cy="1443794"/>
            </a:xfrm>
            <a:prstGeom prst="rect">
              <a:avLst/>
            </a:prstGeom>
          </p:spPr>
        </p:pic>
        <p:pic>
          <p:nvPicPr>
            <p:cNvPr id="19" name="Picture 8" descr="Bildergebnis für smartphone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119">
              <a:off x="3428274" y="4497943"/>
              <a:ext cx="1758824" cy="1795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/>
          <p:cNvSpPr txBox="1"/>
          <p:nvPr/>
        </p:nvSpPr>
        <p:spPr>
          <a:xfrm>
            <a:off x="152347" y="3627805"/>
            <a:ext cx="21836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Lecturer Dashboard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39035" y="3970157"/>
            <a:ext cx="4057801" cy="191827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49382" y="1206357"/>
            <a:ext cx="29722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Telegram</a:t>
            </a:r>
            <a:r>
              <a:rPr lang="de-DE" dirty="0" smtClean="0"/>
              <a:t> </a:t>
            </a:r>
            <a:r>
              <a:rPr lang="de-DE" dirty="0" err="1" smtClean="0"/>
              <a:t>StayFocussed</a:t>
            </a:r>
            <a:r>
              <a:rPr lang="de-DE" dirty="0" smtClean="0"/>
              <a:t> Bot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0787" y="1592264"/>
            <a:ext cx="4046049" cy="1887219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7549069" y="2331604"/>
            <a:ext cx="1644849" cy="1643211"/>
            <a:chOff x="8845254" y="4584260"/>
            <a:chExt cx="1644849" cy="164321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927166">
              <a:off x="9290094" y="4776363"/>
              <a:ext cx="768425" cy="1206412"/>
            </a:xfrm>
            <a:prstGeom prst="rect">
              <a:avLst/>
            </a:prstGeom>
          </p:spPr>
        </p:pic>
        <p:pic>
          <p:nvPicPr>
            <p:cNvPr id="29" name="Picture 8" descr="Bildergebnis für smartphone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119">
              <a:off x="8845254" y="4584260"/>
              <a:ext cx="1644849" cy="1643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/>
          <p:cNvSpPr txBox="1"/>
          <p:nvPr/>
        </p:nvSpPr>
        <p:spPr>
          <a:xfrm>
            <a:off x="4549382" y="3627805"/>
            <a:ext cx="32736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Sensors and Hue Traffic Light</a:t>
            </a:r>
            <a:endParaRPr lang="en-US" dirty="0"/>
          </a:p>
        </p:txBody>
      </p:sp>
      <p:pic>
        <p:nvPicPr>
          <p:cNvPr id="304132" name="Picture 4" descr="Bildergebnis für hue philip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885" y="4071712"/>
            <a:ext cx="1679895" cy="167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1442" y="4136923"/>
            <a:ext cx="1319847" cy="742414"/>
          </a:xfrm>
          <a:prstGeom prst="rect">
            <a:avLst/>
          </a:prstGeom>
        </p:spPr>
      </p:pic>
      <p:pic>
        <p:nvPicPr>
          <p:cNvPr id="304128" name="Picture 3041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4841" y="4979595"/>
            <a:ext cx="1326448" cy="74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55" y="-225856"/>
            <a:ext cx="7886700" cy="1325563"/>
          </a:xfrm>
        </p:spPr>
        <p:txBody>
          <a:bodyPr/>
          <a:lstStyle/>
          <a:p>
            <a:r>
              <a:rPr lang="de-DE" dirty="0" err="1" smtClean="0"/>
              <a:t>Lecturer</a:t>
            </a:r>
            <a:r>
              <a:rPr lang="de-DE" dirty="0" smtClean="0"/>
              <a:t> Access </a:t>
            </a:r>
            <a:r>
              <a:rPr lang="de-DE" dirty="0" err="1" smtClean="0"/>
              <a:t>StayFocussed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Rectangle 4"/>
          <p:cNvSpPr/>
          <p:nvPr/>
        </p:nvSpPr>
        <p:spPr>
          <a:xfrm>
            <a:off x="443340" y="837932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88126" y="837930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94830" y="825653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4130" name="Picture 2" descr="https://lh6.googleusercontent.com/HcoNAfcVx9W3vxn66s0BFGpCt-oPwku2V_L0_dx_XeWzyr5xpzxlEQLyBrFJ7VFLL6wPdmdKG50WCVPguywWNDD1xHbgyqGZ3Kx0gTotg2hSNRl5Pk8Heh4PH4nXnqY7L8GcLtm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25" y="963717"/>
            <a:ext cx="15144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3971" y="2769828"/>
            <a:ext cx="18554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1. Scan </a:t>
            </a:r>
            <a:r>
              <a:rPr lang="de-DE" dirty="0" smtClean="0">
                <a:solidFill>
                  <a:srgbClr val="427BAB"/>
                </a:solidFill>
              </a:rPr>
              <a:t>QR Code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visit</a:t>
            </a:r>
            <a:r>
              <a:rPr lang="de-DE" dirty="0" smtClean="0"/>
              <a:t> </a:t>
            </a:r>
            <a:r>
              <a:rPr lang="en-US" dirty="0">
                <a:solidFill>
                  <a:srgbClr val="427BAB"/>
                </a:solidFill>
              </a:rPr>
              <a:t>https://telegram.me/stayfocussed_bot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45803" y="2728421"/>
            <a:ext cx="1971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</a:t>
            </a:r>
            <a:r>
              <a:rPr lang="de-DE" dirty="0" smtClean="0"/>
              <a:t>. Open in </a:t>
            </a:r>
            <a:r>
              <a:rPr lang="de-DE" dirty="0" err="1" smtClean="0">
                <a:solidFill>
                  <a:srgbClr val="427BAB"/>
                </a:solidFill>
              </a:rPr>
              <a:t>Telegram</a:t>
            </a:r>
            <a:endParaRPr lang="en-US" dirty="0">
              <a:solidFill>
                <a:srgbClr val="427BA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28717" y="828117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451108" y="2755523"/>
            <a:ext cx="194507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3. On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visit</a:t>
            </a:r>
            <a:r>
              <a:rPr lang="de-DE" dirty="0" smtClean="0"/>
              <a:t> </a:t>
            </a:r>
            <a:r>
              <a:rPr lang="de-DE" dirty="0" err="1" smtClean="0"/>
              <a:t>click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27BAB"/>
                </a:solidFill>
              </a:rPr>
              <a:t>Start</a:t>
            </a:r>
            <a:r>
              <a:rPr lang="de-DE" dirty="0" smtClean="0"/>
              <a:t>“ </a:t>
            </a:r>
            <a:r>
              <a:rPr lang="de-DE" dirty="0" err="1" smtClean="0"/>
              <a:t>and</a:t>
            </a:r>
            <a:r>
              <a:rPr lang="de-DE" dirty="0" smtClean="0"/>
              <a:t> send </a:t>
            </a:r>
            <a:r>
              <a:rPr lang="de-DE" dirty="0" smtClean="0">
                <a:solidFill>
                  <a:srgbClr val="427BAB"/>
                </a:solidFill>
              </a:rPr>
              <a:t>/</a:t>
            </a:r>
            <a:r>
              <a:rPr lang="de-DE" dirty="0" err="1" smtClean="0">
                <a:solidFill>
                  <a:srgbClr val="427BAB"/>
                </a:solidFill>
              </a:rPr>
              <a:t>start_lecture</a:t>
            </a:r>
            <a:r>
              <a:rPr lang="de-DE" dirty="0" smtClean="0">
                <a:solidFill>
                  <a:srgbClr val="427BAB"/>
                </a:solidFill>
              </a:rPr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StayFocussedBot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75794" y="2728421"/>
            <a:ext cx="2082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4. </a:t>
            </a:r>
            <a:r>
              <a:rPr lang="de-DE" dirty="0" err="1" smtClean="0"/>
              <a:t>Receive</a:t>
            </a:r>
            <a:r>
              <a:rPr lang="de-DE" dirty="0" smtClean="0"/>
              <a:t> break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r>
              <a:rPr lang="de-DE" dirty="0" smtClean="0"/>
              <a:t> </a:t>
            </a:r>
            <a:r>
              <a:rPr lang="de-DE" dirty="0" err="1" smtClean="0"/>
              <a:t>experience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. </a:t>
            </a:r>
            <a:r>
              <a:rPr lang="de-DE" dirty="0" err="1" smtClean="0"/>
              <a:t>Stop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>
                <a:solidFill>
                  <a:srgbClr val="427BAB"/>
                </a:solidFill>
              </a:rPr>
              <a:t>/</a:t>
            </a:r>
            <a:r>
              <a:rPr lang="de-DE" dirty="0" err="1">
                <a:solidFill>
                  <a:srgbClr val="427BAB"/>
                </a:solidFill>
              </a:rPr>
              <a:t>stop_lecture</a:t>
            </a:r>
            <a:endParaRPr lang="en-US" dirty="0">
              <a:solidFill>
                <a:srgbClr val="427BAB"/>
              </a:solidFill>
            </a:endParaRPr>
          </a:p>
        </p:txBody>
      </p:sp>
      <p:pic>
        <p:nvPicPr>
          <p:cNvPr id="304132" name="Picture 4" descr="Bildergebnis für telegram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96" y="1112523"/>
            <a:ext cx="1192306" cy="119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68702" y="4473867"/>
            <a:ext cx="771889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 smtClean="0"/>
              <a:t>Visit</a:t>
            </a:r>
            <a:r>
              <a:rPr lang="de-DE" u="sng" dirty="0" smtClean="0"/>
              <a:t> Dashboard </a:t>
            </a:r>
            <a:r>
              <a:rPr lang="de-DE" u="sng" dirty="0" err="1" smtClean="0"/>
              <a:t>for</a:t>
            </a:r>
            <a:r>
              <a:rPr lang="de-DE" u="sng" dirty="0" smtClean="0"/>
              <a:t> </a:t>
            </a:r>
            <a:r>
              <a:rPr lang="de-DE" u="sng" dirty="0" err="1" smtClean="0"/>
              <a:t>Analytic</a:t>
            </a:r>
            <a:r>
              <a:rPr lang="de-DE" u="sng" dirty="0" smtClean="0"/>
              <a:t> </a:t>
            </a:r>
            <a:r>
              <a:rPr lang="de-DE" u="sng" dirty="0" err="1" smtClean="0"/>
              <a:t>Insights</a:t>
            </a:r>
            <a:r>
              <a:rPr lang="de-DE" u="sng" dirty="0" smtClean="0"/>
              <a:t>:</a:t>
            </a:r>
            <a:endParaRPr lang="de-DE" u="sng" dirty="0"/>
          </a:p>
          <a:p>
            <a:endParaRPr lang="de-DE" dirty="0"/>
          </a:p>
          <a:p>
            <a:r>
              <a:rPr lang="de-DE" dirty="0" smtClean="0"/>
              <a:t>Scan </a:t>
            </a:r>
            <a:r>
              <a:rPr lang="de-DE" dirty="0">
                <a:solidFill>
                  <a:srgbClr val="427BAB"/>
                </a:solidFill>
              </a:rPr>
              <a:t>QR Code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visit</a:t>
            </a:r>
            <a:r>
              <a:rPr lang="de-DE" dirty="0"/>
              <a:t> </a:t>
            </a:r>
            <a:endParaRPr lang="de-DE" dirty="0" smtClean="0"/>
          </a:p>
          <a:p>
            <a:r>
              <a:rPr lang="en-US" dirty="0">
                <a:solidFill>
                  <a:srgbClr val="427BAB"/>
                </a:solidFill>
              </a:rPr>
              <a:t>http://192.168.1.135:8123/states/group.stayfocused</a:t>
            </a:r>
          </a:p>
        </p:txBody>
      </p:sp>
      <p:grpSp>
        <p:nvGrpSpPr>
          <p:cNvPr id="16" name="Group 15"/>
          <p:cNvGrpSpPr/>
          <p:nvPr/>
        </p:nvGrpSpPr>
        <p:grpSpPr>
          <a:xfrm rot="1919119">
            <a:off x="4667636" y="796309"/>
            <a:ext cx="1758824" cy="1795499"/>
            <a:chOff x="5369717" y="1066972"/>
            <a:chExt cx="2564189" cy="31735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7589" y="1446585"/>
              <a:ext cx="1228444" cy="2183901"/>
            </a:xfrm>
            <a:prstGeom prst="rect">
              <a:avLst/>
            </a:prstGeom>
          </p:spPr>
        </p:pic>
        <p:pic>
          <p:nvPicPr>
            <p:cNvPr id="304136" name="Picture 8" descr="Bildergebnis für smartphone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17" y="1066972"/>
              <a:ext cx="2564189" cy="3173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Oval 16"/>
          <p:cNvSpPr/>
          <p:nvPr/>
        </p:nvSpPr>
        <p:spPr>
          <a:xfrm rot="1763371">
            <a:off x="5041444" y="1998146"/>
            <a:ext cx="528918" cy="33052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885011" y="4493843"/>
            <a:ext cx="1581566" cy="15817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6178" name="Picture 2" descr="Vorschau Ihres QR Co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446" y="4535831"/>
            <a:ext cx="1441799" cy="1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t="5085" r="46047" b="3545"/>
          <a:stretch/>
        </p:blipFill>
        <p:spPr>
          <a:xfrm>
            <a:off x="6812621" y="1281760"/>
            <a:ext cx="1598237" cy="8877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6663020" y="1712259"/>
            <a:ext cx="1907239" cy="49668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31012" y="4464986"/>
            <a:ext cx="161298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u="sng" dirty="0" err="1"/>
              <a:t>Prerequisite</a:t>
            </a:r>
            <a:r>
              <a:rPr lang="de-DE" dirty="0" smtClean="0"/>
              <a:t>: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Telegram</a:t>
            </a:r>
            <a:r>
              <a:rPr lang="de-DE" dirty="0" smtClean="0"/>
              <a:t> ID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hardcoded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authorized</a:t>
            </a:r>
            <a:r>
              <a:rPr lang="de-DE" dirty="0" smtClean="0"/>
              <a:t>  </a:t>
            </a:r>
            <a:r>
              <a:rPr lang="de-DE" dirty="0" err="1" smtClean="0"/>
              <a:t>as</a:t>
            </a:r>
            <a:r>
              <a:rPr lang="de-DE" dirty="0" smtClean="0"/>
              <a:t> an </a:t>
            </a:r>
            <a:r>
              <a:rPr lang="de-DE" dirty="0" err="1" smtClean="0"/>
              <a:t>lecturer</a:t>
            </a:r>
            <a:r>
              <a:rPr lang="de-DE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6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5428</TotalTime>
  <Words>442</Words>
  <Application>Microsoft Office PowerPoint</Application>
  <PresentationFormat>On-screen Show (4:3)</PresentationFormat>
  <Paragraphs>114</Paragraphs>
  <Slides>12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Franklin Gothic Book</vt:lpstr>
      <vt:lpstr>Franklin Gothic Demi</vt:lpstr>
      <vt:lpstr>Symbol</vt:lpstr>
      <vt:lpstr>Tele-GroteskFet</vt:lpstr>
      <vt:lpstr>Tele-GroteskNor</vt:lpstr>
      <vt:lpstr>Wingdings</vt:lpstr>
      <vt:lpstr>Office Theme</vt:lpstr>
      <vt:lpstr>think-cell Folie</vt:lpstr>
      <vt:lpstr>Document</vt:lpstr>
      <vt:lpstr>IoT-Hackathon  StayFocussed  Jutta Degele, Sascha Krauß, Julia Hain, Manh Phi Nguyen GitHub Repository: https://github.com/jules185/IoT_Hackathon/wiki</vt:lpstr>
      <vt:lpstr>Project Goal</vt:lpstr>
      <vt:lpstr>Value Proposition Design</vt:lpstr>
      <vt:lpstr>Minimum Viable Product</vt:lpstr>
      <vt:lpstr>Business Model Canvas</vt:lpstr>
      <vt:lpstr>Architecture</vt:lpstr>
      <vt:lpstr>Scoring and Output</vt:lpstr>
      <vt:lpstr>Service Design</vt:lpstr>
      <vt:lpstr>Lecturer Access StayFocussed</vt:lpstr>
      <vt:lpstr>PowerPoint Presentation</vt:lpstr>
      <vt:lpstr>Student Access StayFocussed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Gerald Stei</dc:creator>
  <cp:lastModifiedBy>Nguyen, Manh Phi</cp:lastModifiedBy>
  <cp:revision>228</cp:revision>
  <cp:lastPrinted>2012-09-04T09:22:48Z</cp:lastPrinted>
  <dcterms:created xsi:type="dcterms:W3CDTF">2011-07-07T11:12:14Z</dcterms:created>
  <dcterms:modified xsi:type="dcterms:W3CDTF">2017-06-14T09:15:00Z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